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7" r:id="rId6"/>
    <p:sldId id="259" r:id="rId7"/>
    <p:sldId id="260" r:id="rId8"/>
    <p:sldId id="261" r:id="rId9"/>
    <p:sldId id="263" r:id="rId10"/>
    <p:sldId id="265" r:id="rId11"/>
    <p:sldId id="268" r:id="rId12"/>
    <p:sldId id="276" r:id="rId13"/>
    <p:sldId id="266" r:id="rId14"/>
    <p:sldId id="277" r:id="rId15"/>
    <p:sldId id="278" r:id="rId16"/>
    <p:sldId id="269" r:id="rId17"/>
    <p:sldId id="270" r:id="rId18"/>
    <p:sldId id="271" r:id="rId19"/>
    <p:sldId id="272" r:id="rId20"/>
    <p:sldId id="273" r:id="rId21"/>
    <p:sldId id="274" r:id="rId22"/>
    <p:sldId id="275"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385" autoAdjust="0"/>
  </p:normalViewPr>
  <p:slideViewPr>
    <p:cSldViewPr snapToGrid="0" snapToObjects="1">
      <p:cViewPr varScale="1">
        <p:scale>
          <a:sx n="151" d="100"/>
          <a:sy n="151" d="100"/>
        </p:scale>
        <p:origin x="-13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D0D4E0-63DC-D042-A4A8-2B2818E686F8}"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B4E44-765F-614E-81C7-58E1736B5ED5}" type="slidenum">
              <a:rPr lang="en-US" smtClean="0"/>
              <a:t>‹#›</a:t>
            </a:fld>
            <a:endParaRPr lang="en-US"/>
          </a:p>
        </p:txBody>
      </p:sp>
    </p:spTree>
    <p:extLst>
      <p:ext uri="{BB962C8B-B14F-4D97-AF65-F5344CB8AC3E}">
        <p14:creationId xmlns:p14="http://schemas.microsoft.com/office/powerpoint/2010/main" val="348692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0D4E0-63DC-D042-A4A8-2B2818E686F8}"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B4E44-765F-614E-81C7-58E1736B5ED5}" type="slidenum">
              <a:rPr lang="en-US" smtClean="0"/>
              <a:t>‹#›</a:t>
            </a:fld>
            <a:endParaRPr lang="en-US"/>
          </a:p>
        </p:txBody>
      </p:sp>
    </p:spTree>
    <p:extLst>
      <p:ext uri="{BB962C8B-B14F-4D97-AF65-F5344CB8AC3E}">
        <p14:creationId xmlns:p14="http://schemas.microsoft.com/office/powerpoint/2010/main" val="98037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0D4E0-63DC-D042-A4A8-2B2818E686F8}"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B4E44-765F-614E-81C7-58E1736B5ED5}" type="slidenum">
              <a:rPr lang="en-US" smtClean="0"/>
              <a:t>‹#›</a:t>
            </a:fld>
            <a:endParaRPr lang="en-US"/>
          </a:p>
        </p:txBody>
      </p:sp>
    </p:spTree>
    <p:extLst>
      <p:ext uri="{BB962C8B-B14F-4D97-AF65-F5344CB8AC3E}">
        <p14:creationId xmlns:p14="http://schemas.microsoft.com/office/powerpoint/2010/main" val="337090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0D4E0-63DC-D042-A4A8-2B2818E686F8}"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B4E44-765F-614E-81C7-58E1736B5ED5}" type="slidenum">
              <a:rPr lang="en-US" smtClean="0"/>
              <a:t>‹#›</a:t>
            </a:fld>
            <a:endParaRPr lang="en-US"/>
          </a:p>
        </p:txBody>
      </p:sp>
    </p:spTree>
    <p:extLst>
      <p:ext uri="{BB962C8B-B14F-4D97-AF65-F5344CB8AC3E}">
        <p14:creationId xmlns:p14="http://schemas.microsoft.com/office/powerpoint/2010/main" val="231958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D0D4E0-63DC-D042-A4A8-2B2818E686F8}"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B4E44-765F-614E-81C7-58E1736B5ED5}" type="slidenum">
              <a:rPr lang="en-US" smtClean="0"/>
              <a:t>‹#›</a:t>
            </a:fld>
            <a:endParaRPr lang="en-US"/>
          </a:p>
        </p:txBody>
      </p:sp>
    </p:spTree>
    <p:extLst>
      <p:ext uri="{BB962C8B-B14F-4D97-AF65-F5344CB8AC3E}">
        <p14:creationId xmlns:p14="http://schemas.microsoft.com/office/powerpoint/2010/main" val="130349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D0D4E0-63DC-D042-A4A8-2B2818E686F8}"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B4E44-765F-614E-81C7-58E1736B5ED5}" type="slidenum">
              <a:rPr lang="en-US" smtClean="0"/>
              <a:t>‹#›</a:t>
            </a:fld>
            <a:endParaRPr lang="en-US"/>
          </a:p>
        </p:txBody>
      </p:sp>
    </p:spTree>
    <p:extLst>
      <p:ext uri="{BB962C8B-B14F-4D97-AF65-F5344CB8AC3E}">
        <p14:creationId xmlns:p14="http://schemas.microsoft.com/office/powerpoint/2010/main" val="115747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D0D4E0-63DC-D042-A4A8-2B2818E686F8}" type="datetimeFigureOut">
              <a:rPr lang="en-US" smtClean="0"/>
              <a:t>3/24/14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B4E44-765F-614E-81C7-58E1736B5ED5}" type="slidenum">
              <a:rPr lang="en-US" smtClean="0"/>
              <a:t>‹#›</a:t>
            </a:fld>
            <a:endParaRPr lang="en-US"/>
          </a:p>
        </p:txBody>
      </p:sp>
    </p:spTree>
    <p:extLst>
      <p:ext uri="{BB962C8B-B14F-4D97-AF65-F5344CB8AC3E}">
        <p14:creationId xmlns:p14="http://schemas.microsoft.com/office/powerpoint/2010/main" val="36033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D0D4E0-63DC-D042-A4A8-2B2818E686F8}" type="datetimeFigureOut">
              <a:rPr lang="en-US" smtClean="0"/>
              <a:t>3/24/14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0B4E44-765F-614E-81C7-58E1736B5ED5}" type="slidenum">
              <a:rPr lang="en-US" smtClean="0"/>
              <a:t>‹#›</a:t>
            </a:fld>
            <a:endParaRPr lang="en-US"/>
          </a:p>
        </p:txBody>
      </p:sp>
    </p:spTree>
    <p:extLst>
      <p:ext uri="{BB962C8B-B14F-4D97-AF65-F5344CB8AC3E}">
        <p14:creationId xmlns:p14="http://schemas.microsoft.com/office/powerpoint/2010/main" val="25093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0D4E0-63DC-D042-A4A8-2B2818E686F8}" type="datetimeFigureOut">
              <a:rPr lang="en-US" smtClean="0"/>
              <a:t>3/24/14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0B4E44-765F-614E-81C7-58E1736B5ED5}" type="slidenum">
              <a:rPr lang="en-US" smtClean="0"/>
              <a:t>‹#›</a:t>
            </a:fld>
            <a:endParaRPr lang="en-US"/>
          </a:p>
        </p:txBody>
      </p:sp>
    </p:spTree>
    <p:extLst>
      <p:ext uri="{BB962C8B-B14F-4D97-AF65-F5344CB8AC3E}">
        <p14:creationId xmlns:p14="http://schemas.microsoft.com/office/powerpoint/2010/main" val="144005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0D4E0-63DC-D042-A4A8-2B2818E686F8}"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B4E44-765F-614E-81C7-58E1736B5ED5}" type="slidenum">
              <a:rPr lang="en-US" smtClean="0"/>
              <a:t>‹#›</a:t>
            </a:fld>
            <a:endParaRPr lang="en-US"/>
          </a:p>
        </p:txBody>
      </p:sp>
    </p:spTree>
    <p:extLst>
      <p:ext uri="{BB962C8B-B14F-4D97-AF65-F5344CB8AC3E}">
        <p14:creationId xmlns:p14="http://schemas.microsoft.com/office/powerpoint/2010/main" val="358681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0D4E0-63DC-D042-A4A8-2B2818E686F8}"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B4E44-765F-614E-81C7-58E1736B5ED5}" type="slidenum">
              <a:rPr lang="en-US" smtClean="0"/>
              <a:t>‹#›</a:t>
            </a:fld>
            <a:endParaRPr lang="en-US"/>
          </a:p>
        </p:txBody>
      </p:sp>
    </p:spTree>
    <p:extLst>
      <p:ext uri="{BB962C8B-B14F-4D97-AF65-F5344CB8AC3E}">
        <p14:creationId xmlns:p14="http://schemas.microsoft.com/office/powerpoint/2010/main" val="4010028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0D4E0-63DC-D042-A4A8-2B2818E686F8}" type="datetimeFigureOut">
              <a:rPr lang="en-US" smtClean="0"/>
              <a:t>3/24/14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B4E44-765F-614E-81C7-58E1736B5ED5}" type="slidenum">
              <a:rPr lang="en-US" smtClean="0"/>
              <a:t>‹#›</a:t>
            </a:fld>
            <a:endParaRPr lang="en-US"/>
          </a:p>
        </p:txBody>
      </p:sp>
    </p:spTree>
    <p:extLst>
      <p:ext uri="{BB962C8B-B14F-4D97-AF65-F5344CB8AC3E}">
        <p14:creationId xmlns:p14="http://schemas.microsoft.com/office/powerpoint/2010/main" val="38326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guardian.com/technology/2014/mar/10/upworthy-viral-news-sxsw-eli-paris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2014/03/24/business/media/risks-abound-as-reporters-play-in-traffic.html?pagewanted=all&amp;_r=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jr.org/the_audit/the_oregonian_bureaucratizes_t.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guardian.com/media/theguardia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guardian.com/media/advertis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815" y="240281"/>
            <a:ext cx="8637747" cy="2288384"/>
          </a:xfrm>
        </p:spPr>
        <p:txBody>
          <a:bodyPr>
            <a:normAutofit/>
          </a:bodyPr>
          <a:lstStyle/>
          <a:p>
            <a:r>
              <a:rPr lang="en-US" dirty="0" smtClean="0">
                <a:latin typeface="Avenir Black"/>
                <a:cs typeface="Avenir Black"/>
              </a:rPr>
              <a:t>Inside the </a:t>
            </a:r>
            <a:r>
              <a:rPr lang="en-US" dirty="0" smtClean="0">
                <a:latin typeface="Avenir Black"/>
                <a:cs typeface="Avenir Black"/>
              </a:rPr>
              <a:t>Numbers</a:t>
            </a:r>
            <a:br>
              <a:rPr lang="en-US" dirty="0" smtClean="0">
                <a:latin typeface="Avenir Black"/>
                <a:cs typeface="Avenir Black"/>
              </a:rPr>
            </a:br>
            <a:r>
              <a:rPr lang="en-US" dirty="0" smtClean="0">
                <a:latin typeface="Avenir Black"/>
                <a:cs typeface="Avenir Black"/>
              </a:rPr>
              <a:t>aka </a:t>
            </a:r>
            <a:br>
              <a:rPr lang="en-US" dirty="0" smtClean="0">
                <a:latin typeface="Avenir Black"/>
                <a:cs typeface="Avenir Black"/>
              </a:rPr>
            </a:br>
            <a:r>
              <a:rPr lang="en-US" dirty="0" smtClean="0">
                <a:latin typeface="Avenir Black"/>
                <a:cs typeface="Avenir Black"/>
              </a:rPr>
              <a:t>“Hamster Wheel Journalism”</a:t>
            </a:r>
            <a:endParaRPr lang="en-US" dirty="0">
              <a:latin typeface="Avenir Black"/>
              <a:cs typeface="Avenir Black"/>
            </a:endParaRPr>
          </a:p>
        </p:txBody>
      </p:sp>
      <p:pic>
        <p:nvPicPr>
          <p:cNvPr id="5" name="Picture 4" descr="hamsterwhee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175" y="2525362"/>
            <a:ext cx="5674600" cy="4260110"/>
          </a:xfrm>
          <a:prstGeom prst="rect">
            <a:avLst/>
          </a:prstGeom>
        </p:spPr>
      </p:pic>
    </p:spTree>
    <p:extLst>
      <p:ext uri="{BB962C8B-B14F-4D97-AF65-F5344CB8AC3E}">
        <p14:creationId xmlns:p14="http://schemas.microsoft.com/office/powerpoint/2010/main" val="16271834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2004"/>
            <a:ext cx="8229600" cy="5634160"/>
          </a:xfrm>
        </p:spPr>
        <p:txBody>
          <a:bodyPr>
            <a:normAutofit/>
          </a:bodyPr>
          <a:lstStyle/>
          <a:p>
            <a:pPr marL="0" indent="0">
              <a:buNone/>
            </a:pPr>
            <a:r>
              <a:rPr lang="en-US" sz="3600" dirty="0" err="1"/>
              <a:t>Upworthy</a:t>
            </a:r>
            <a:r>
              <a:rPr lang="en-US" sz="3600" dirty="0"/>
              <a:t> is one of the fastest growing news websites in the world right now, fuelled by its stream of stories designed to be shared on social networks</a:t>
            </a:r>
            <a:r>
              <a:rPr lang="en-US" sz="3600" dirty="0" smtClean="0"/>
              <a:t>.</a:t>
            </a:r>
          </a:p>
          <a:p>
            <a:pPr marL="0" indent="0">
              <a:buNone/>
            </a:pPr>
            <a:endParaRPr lang="en-US" sz="3600" dirty="0" smtClean="0"/>
          </a:p>
          <a:p>
            <a:pPr marL="0" indent="0">
              <a:buNone/>
            </a:pPr>
            <a:r>
              <a:rPr lang="en-US" sz="3600" dirty="0" err="1"/>
              <a:t>Upworthy’s</a:t>
            </a:r>
            <a:r>
              <a:rPr lang="en-US" sz="3600" dirty="0"/>
              <a:t> key metrics have shifted away from measuring unique visitors and page views to something called “attention minutes” according to </a:t>
            </a:r>
            <a:r>
              <a:rPr lang="en-US" sz="3600" dirty="0" err="1"/>
              <a:t>Pariser</a:t>
            </a:r>
            <a:r>
              <a:rPr lang="en-US" sz="3600" dirty="0" smtClean="0"/>
              <a:t>.</a:t>
            </a:r>
            <a:endParaRPr lang="en-US" sz="3600" dirty="0"/>
          </a:p>
        </p:txBody>
      </p:sp>
    </p:spTree>
    <p:extLst>
      <p:ext uri="{BB962C8B-B14F-4D97-AF65-F5344CB8AC3E}">
        <p14:creationId xmlns:p14="http://schemas.microsoft.com/office/powerpoint/2010/main" val="37081696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886"/>
            <a:ext cx="8229600" cy="5611277"/>
          </a:xfrm>
        </p:spPr>
        <p:txBody>
          <a:bodyPr>
            <a:normAutofit/>
          </a:bodyPr>
          <a:lstStyle/>
          <a:p>
            <a:pPr marL="0" indent="0">
              <a:buNone/>
            </a:pPr>
            <a:r>
              <a:rPr lang="en-US" sz="3600" dirty="0"/>
              <a:t>“It’s trying to look at our content the way an algorithm would see it. Are people sticking with it? Do we know that people are still there, or are people walking out of the room?” he said. </a:t>
            </a:r>
            <a:endParaRPr lang="en-US" sz="3600" dirty="0" smtClean="0"/>
          </a:p>
          <a:p>
            <a:pPr marL="0" indent="0">
              <a:buNone/>
            </a:pPr>
            <a:endParaRPr lang="en-US" sz="3600" dirty="0"/>
          </a:p>
          <a:p>
            <a:pPr marL="0" indent="0">
              <a:buNone/>
            </a:pPr>
            <a:r>
              <a:rPr lang="en-US" sz="3600" dirty="0" smtClean="0"/>
              <a:t>“</a:t>
            </a:r>
            <a:r>
              <a:rPr lang="en-US" sz="3600" dirty="0"/>
              <a:t>For a long time that’s been something that’s bad to do... an affront to your editorial authority</a:t>
            </a:r>
            <a:r>
              <a:rPr lang="en-US" sz="3600" dirty="0" smtClean="0"/>
              <a:t>.”</a:t>
            </a:r>
          </a:p>
          <a:p>
            <a:pPr marL="0" indent="0">
              <a:buNone/>
            </a:pPr>
            <a:endParaRPr lang="en-US" dirty="0" smtClean="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6682658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3444"/>
            <a:ext cx="8229600" cy="5622719"/>
          </a:xfrm>
        </p:spPr>
        <p:txBody>
          <a:bodyPr>
            <a:normAutofit/>
          </a:bodyPr>
          <a:lstStyle/>
          <a:p>
            <a:pPr marL="0" indent="0">
              <a:buNone/>
            </a:pPr>
            <a:r>
              <a:rPr lang="en-US" sz="4400" dirty="0"/>
              <a:t>“…if a journalist spends weeks writing an investigative piece, that gets buried in the newspaper or website and that nobody reads, that doesn’t accomplish the “civic mission” that it was intended to fulfill.</a:t>
            </a:r>
            <a:r>
              <a:rPr lang="en-US" sz="4400"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6906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7584"/>
            <a:ext cx="8229600" cy="5748580"/>
          </a:xfrm>
        </p:spPr>
        <p:txBody>
          <a:bodyPr>
            <a:normAutofit fontScale="92500" lnSpcReduction="20000"/>
          </a:bodyPr>
          <a:lstStyle/>
          <a:p>
            <a:pPr marL="0" indent="0">
              <a:buNone/>
            </a:pPr>
            <a:r>
              <a:rPr lang="en-US" dirty="0" smtClean="0"/>
              <a:t>… one </a:t>
            </a:r>
            <a:r>
              <a:rPr lang="en-US" dirty="0"/>
              <a:t>of his first big viral stories at the </a:t>
            </a:r>
            <a:r>
              <a:rPr lang="en-US" dirty="0" err="1"/>
              <a:t>MoveOn</a:t>
            </a:r>
            <a:r>
              <a:rPr lang="en-US" dirty="0"/>
              <a:t> website: a video of a young man talking about his two gay mothers, explaining passionately why they shouldn’t be discriminated against</a:t>
            </a:r>
            <a:r>
              <a:rPr lang="en-US" dirty="0" smtClean="0"/>
              <a:t>.</a:t>
            </a:r>
          </a:p>
          <a:p>
            <a:pPr marL="0" indent="0">
              <a:buNone/>
            </a:pPr>
            <a:endParaRPr lang="en-US" dirty="0"/>
          </a:p>
          <a:p>
            <a:pPr marL="0" indent="0">
              <a:buNone/>
            </a:pPr>
            <a:r>
              <a:rPr lang="en-US" dirty="0"/>
              <a:t>It had been watched 200,000 times or so, but once its headline was changed to “Two Lesbians Raised A Baby And This Is What They Got” from its original “Zach </a:t>
            </a:r>
            <a:r>
              <a:rPr lang="en-US" dirty="0" err="1"/>
              <a:t>Wahls</a:t>
            </a:r>
            <a:r>
              <a:rPr lang="en-US" dirty="0"/>
              <a:t> Speaks About Family” </a:t>
            </a:r>
            <a:r>
              <a:rPr lang="en-US" b="1" dirty="0"/>
              <a:t>the video took off – it’s since been watched more than 18.4m times.</a:t>
            </a:r>
          </a:p>
          <a:p>
            <a:pPr marL="0" indent="0">
              <a:buNone/>
            </a:pPr>
            <a:r>
              <a:rPr lang="en-US" sz="2800" dirty="0"/>
              <a:t>Read the rest of this: </a:t>
            </a:r>
            <a:r>
              <a:rPr lang="en-US" sz="2800" dirty="0">
                <a:hlinkClick r:id="rId2"/>
              </a:rPr>
              <a:t>http://www.theguardian.com/technology/2014/mar/10/upworthy-viral-news-sxsw-eli-pariser</a:t>
            </a:r>
            <a:r>
              <a:rPr lang="en-US" sz="2800" dirty="0"/>
              <a:t> </a:t>
            </a:r>
          </a:p>
          <a:p>
            <a:endParaRPr lang="en-US" dirty="0"/>
          </a:p>
        </p:txBody>
      </p:sp>
    </p:spTree>
    <p:extLst>
      <p:ext uri="{BB962C8B-B14F-4D97-AF65-F5344CB8AC3E}">
        <p14:creationId xmlns:p14="http://schemas.microsoft.com/office/powerpoint/2010/main" val="42114388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York Times weighs in</a:t>
            </a:r>
            <a:endParaRPr lang="en-US" dirty="0"/>
          </a:p>
        </p:txBody>
      </p:sp>
      <p:pic>
        <p:nvPicPr>
          <p:cNvPr id="4" name="Picture 3"/>
          <p:cNvPicPr>
            <a:picLocks noChangeAspect="1"/>
          </p:cNvPicPr>
          <p:nvPr/>
        </p:nvPicPr>
        <p:blipFill>
          <a:blip r:embed="rId2"/>
          <a:stretch>
            <a:fillRect/>
          </a:stretch>
        </p:blipFill>
        <p:spPr>
          <a:xfrm>
            <a:off x="203200" y="0"/>
            <a:ext cx="8736496" cy="6858000"/>
          </a:xfrm>
          <a:prstGeom prst="rect">
            <a:avLst/>
          </a:prstGeom>
        </p:spPr>
      </p:pic>
    </p:spTree>
    <p:extLst>
      <p:ext uri="{BB962C8B-B14F-4D97-AF65-F5344CB8AC3E}">
        <p14:creationId xmlns:p14="http://schemas.microsoft.com/office/powerpoint/2010/main" val="4251583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9026"/>
            <a:ext cx="8229600" cy="5737138"/>
          </a:xfrm>
        </p:spPr>
        <p:txBody>
          <a:bodyPr>
            <a:normAutofit fontScale="85000" lnSpcReduction="10000"/>
          </a:bodyPr>
          <a:lstStyle/>
          <a:p>
            <a:pPr marL="0" indent="0">
              <a:buNone/>
            </a:pPr>
            <a:r>
              <a:rPr lang="en-US" dirty="0"/>
              <a:t>Joel Johnson, the editorial director of Gawker Media, announced a program in February called “Recruits” that creates subsidiary sites for new contributors, attached to existing editorial sites like Gawker or Jezebel. The recruits receive a stipend of $1,500 a month, and pay back that amount at a rate of $5 for every 1,000 unique visitors they attract. They then get to keep anything above the amount of the stipend, up to $6,000.</a:t>
            </a:r>
          </a:p>
          <a:p>
            <a:endParaRPr lang="en-US" dirty="0"/>
          </a:p>
          <a:p>
            <a:pPr marL="0" indent="0">
              <a:buNone/>
            </a:pPr>
            <a:r>
              <a:rPr lang="en-US" dirty="0"/>
              <a:t>At the end of 90 days, the contributors are evaluated and retained or cut loose based on their traffic performance. </a:t>
            </a:r>
            <a:endParaRPr lang="en-US" dirty="0" smtClean="0"/>
          </a:p>
          <a:p>
            <a:pPr marL="0" indent="0">
              <a:buNone/>
            </a:pPr>
            <a:endParaRPr lang="en-US" dirty="0" smtClean="0"/>
          </a:p>
          <a:p>
            <a:pPr marL="0" indent="0">
              <a:buNone/>
            </a:pPr>
            <a:r>
              <a:rPr lang="en-US" sz="2100" i="1" dirty="0" smtClean="0"/>
              <a:t>Read </a:t>
            </a:r>
            <a:r>
              <a:rPr lang="en-US" sz="2100" i="1" dirty="0"/>
              <a:t>this article: </a:t>
            </a:r>
            <a:r>
              <a:rPr lang="en-US" sz="2100" i="1" dirty="0">
                <a:hlinkClick r:id="rId2"/>
              </a:rPr>
              <a:t>http://www.nytimes.com/2014/03/24/business/media/risks-abound-as-reporters-play-in-traffic.html?pagewanted=all&amp;_r=</a:t>
            </a:r>
            <a:r>
              <a:rPr lang="en-US" sz="2100" i="1" dirty="0" smtClean="0">
                <a:hlinkClick r:id="rId2"/>
              </a:rPr>
              <a:t>0</a:t>
            </a:r>
            <a:r>
              <a:rPr lang="en-US" sz="2100" i="1" dirty="0" smtClean="0"/>
              <a:t> </a:t>
            </a:r>
            <a:endParaRPr lang="en-US" sz="2100" i="1" dirty="0"/>
          </a:p>
        </p:txBody>
      </p:sp>
    </p:spTree>
    <p:extLst>
      <p:ext uri="{BB962C8B-B14F-4D97-AF65-F5344CB8AC3E}">
        <p14:creationId xmlns:p14="http://schemas.microsoft.com/office/powerpoint/2010/main" val="3330514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14277"/>
            <a:ext cx="8443685" cy="1143000"/>
          </a:xfrm>
        </p:spPr>
        <p:txBody>
          <a:bodyPr>
            <a:noAutofit/>
          </a:bodyPr>
          <a:lstStyle/>
          <a:p>
            <a:r>
              <a:rPr lang="en-US" sz="6000" dirty="0" smtClean="0">
                <a:latin typeface="Avenir Black"/>
                <a:cs typeface="Avenir Black"/>
              </a:rPr>
              <a:t>What could go wrong?</a:t>
            </a:r>
            <a:endParaRPr lang="en-US" sz="6000" dirty="0">
              <a:latin typeface="Avenir Black"/>
              <a:cs typeface="Avenir Black"/>
            </a:endParaRPr>
          </a:p>
        </p:txBody>
      </p:sp>
    </p:spTree>
    <p:extLst>
      <p:ext uri="{BB962C8B-B14F-4D97-AF65-F5344CB8AC3E}">
        <p14:creationId xmlns:p14="http://schemas.microsoft.com/office/powerpoint/2010/main" val="24527770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Years ago, I did a case study…</a:t>
            </a:r>
            <a:endParaRPr lang="en-US" dirty="0"/>
          </a:p>
        </p:txBody>
      </p:sp>
      <p:pic>
        <p:nvPicPr>
          <p:cNvPr id="4" name="Picture 3"/>
          <p:cNvPicPr>
            <a:picLocks noChangeAspect="1"/>
          </p:cNvPicPr>
          <p:nvPr/>
        </p:nvPicPr>
        <p:blipFill>
          <a:blip r:embed="rId2"/>
          <a:stretch>
            <a:fillRect/>
          </a:stretch>
        </p:blipFill>
        <p:spPr>
          <a:xfrm>
            <a:off x="5422904" y="148978"/>
            <a:ext cx="3424066" cy="4237705"/>
          </a:xfrm>
          <a:prstGeom prst="rect">
            <a:avLst/>
          </a:prstGeom>
        </p:spPr>
      </p:pic>
      <p:pic>
        <p:nvPicPr>
          <p:cNvPr id="5" name="Picture 4"/>
          <p:cNvPicPr>
            <a:picLocks noChangeAspect="1"/>
          </p:cNvPicPr>
          <p:nvPr/>
        </p:nvPicPr>
        <p:blipFill>
          <a:blip r:embed="rId3"/>
          <a:stretch>
            <a:fillRect/>
          </a:stretch>
        </p:blipFill>
        <p:spPr>
          <a:xfrm>
            <a:off x="4118661" y="1551684"/>
            <a:ext cx="2957866" cy="3693654"/>
          </a:xfrm>
          <a:prstGeom prst="rect">
            <a:avLst/>
          </a:prstGeom>
        </p:spPr>
      </p:pic>
      <p:pic>
        <p:nvPicPr>
          <p:cNvPr id="6" name="Picture 5"/>
          <p:cNvPicPr>
            <a:picLocks noChangeAspect="1"/>
          </p:cNvPicPr>
          <p:nvPr/>
        </p:nvPicPr>
        <p:blipFill>
          <a:blip r:embed="rId4"/>
          <a:stretch>
            <a:fillRect/>
          </a:stretch>
        </p:blipFill>
        <p:spPr>
          <a:xfrm>
            <a:off x="2768656" y="2266662"/>
            <a:ext cx="3031521" cy="3819716"/>
          </a:xfrm>
          <a:prstGeom prst="rect">
            <a:avLst/>
          </a:prstGeom>
        </p:spPr>
      </p:pic>
      <p:pic>
        <p:nvPicPr>
          <p:cNvPr id="7" name="Picture 6"/>
          <p:cNvPicPr>
            <a:picLocks noChangeAspect="1"/>
          </p:cNvPicPr>
          <p:nvPr/>
        </p:nvPicPr>
        <p:blipFill>
          <a:blip r:embed="rId5"/>
          <a:stretch>
            <a:fillRect/>
          </a:stretch>
        </p:blipFill>
        <p:spPr>
          <a:xfrm>
            <a:off x="1166954" y="2798499"/>
            <a:ext cx="3050463" cy="3928627"/>
          </a:xfrm>
          <a:prstGeom prst="rect">
            <a:avLst/>
          </a:prstGeom>
        </p:spPr>
      </p:pic>
    </p:spTree>
    <p:extLst>
      <p:ext uri="{BB962C8B-B14F-4D97-AF65-F5344CB8AC3E}">
        <p14:creationId xmlns:p14="http://schemas.microsoft.com/office/powerpoint/2010/main" val="3180571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0800" y="0"/>
            <a:ext cx="6483618" cy="6858000"/>
          </a:xfrm>
          <a:prstGeom prst="rect">
            <a:avLst/>
          </a:prstGeom>
        </p:spPr>
      </p:pic>
    </p:spTree>
    <p:extLst>
      <p:ext uri="{BB962C8B-B14F-4D97-AF65-F5344CB8AC3E}">
        <p14:creationId xmlns:p14="http://schemas.microsoft.com/office/powerpoint/2010/main" val="37192440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closer look, shall we?</a:t>
            </a:r>
            <a:endParaRPr lang="en-US" dirty="0"/>
          </a:p>
        </p:txBody>
      </p:sp>
      <p:sp>
        <p:nvSpPr>
          <p:cNvPr id="3" name="Content Placeholder 2"/>
          <p:cNvSpPr>
            <a:spLocks noGrp="1"/>
          </p:cNvSpPr>
          <p:nvPr>
            <p:ph idx="1"/>
          </p:nvPr>
        </p:nvSpPr>
        <p:spPr/>
        <p:txBody>
          <a:bodyPr/>
          <a:lstStyle/>
          <a:p>
            <a:r>
              <a:rPr lang="en-US" dirty="0">
                <a:hlinkClick r:id="rId2"/>
              </a:rPr>
              <a:t>http://www.cjr.org/the_audit/</a:t>
            </a:r>
            <a:r>
              <a:rPr lang="en-US" dirty="0" smtClean="0">
                <a:hlinkClick r:id="rId2"/>
              </a:rPr>
              <a:t>the_oregonian_bureaucratizes_t.php</a:t>
            </a:r>
            <a:r>
              <a:rPr lang="en-US" dirty="0" smtClean="0"/>
              <a:t> </a:t>
            </a:r>
            <a:endParaRPr lang="en-US" dirty="0"/>
          </a:p>
        </p:txBody>
      </p:sp>
    </p:spTree>
    <p:extLst>
      <p:ext uri="{BB962C8B-B14F-4D97-AF65-F5344CB8AC3E}">
        <p14:creationId xmlns:p14="http://schemas.microsoft.com/office/powerpoint/2010/main" val="32772449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Morning News Meeting: Past</a:t>
            </a:r>
            <a:endParaRPr lang="en-US" dirty="0"/>
          </a:p>
        </p:txBody>
      </p:sp>
      <p:pic>
        <p:nvPicPr>
          <p:cNvPr id="5" name="Content Placeholder 4"/>
          <p:cNvPicPr>
            <a:picLocks noGrp="1" noChangeAspect="1"/>
          </p:cNvPicPr>
          <p:nvPr>
            <p:ph idx="1"/>
          </p:nvPr>
        </p:nvPicPr>
        <p:blipFill>
          <a:blip r:embed="rId2"/>
          <a:srcRect t="5505" b="5505"/>
          <a:stretch>
            <a:fillRect/>
          </a:stretch>
        </p:blipFill>
        <p:spPr/>
      </p:pic>
    </p:spTree>
    <p:extLst>
      <p:ext uri="{BB962C8B-B14F-4D97-AF65-F5344CB8AC3E}">
        <p14:creationId xmlns:p14="http://schemas.microsoft.com/office/powerpoint/2010/main" val="2946474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2223"/>
          </a:xfrm>
        </p:spPr>
        <p:txBody>
          <a:bodyPr/>
          <a:lstStyle/>
          <a:p>
            <a:r>
              <a:rPr lang="en-US" dirty="0"/>
              <a:t>A</a:t>
            </a:r>
            <a:r>
              <a:rPr lang="en-US" dirty="0" smtClean="0"/>
              <a:t>ssignments – Part 1</a:t>
            </a:r>
            <a:endParaRPr lang="en-US" dirty="0"/>
          </a:p>
        </p:txBody>
      </p:sp>
      <p:sp>
        <p:nvSpPr>
          <p:cNvPr id="3" name="Content Placeholder 2"/>
          <p:cNvSpPr>
            <a:spLocks noGrp="1"/>
          </p:cNvSpPr>
          <p:nvPr>
            <p:ph idx="1"/>
          </p:nvPr>
        </p:nvSpPr>
        <p:spPr>
          <a:xfrm>
            <a:off x="457200" y="1417638"/>
            <a:ext cx="8229600" cy="5218675"/>
          </a:xfrm>
        </p:spPr>
        <p:txBody>
          <a:bodyPr>
            <a:normAutofit fontScale="92500" lnSpcReduction="10000"/>
          </a:bodyPr>
          <a:lstStyle/>
          <a:p>
            <a:pPr marL="0" indent="0">
              <a:buNone/>
            </a:pPr>
            <a:r>
              <a:rPr lang="en-US" dirty="0" smtClean="0"/>
              <a:t>Write me an 400-word analysis of this question: </a:t>
            </a:r>
          </a:p>
          <a:p>
            <a:pPr marL="0" indent="0">
              <a:buNone/>
            </a:pPr>
            <a:r>
              <a:rPr lang="en-US" sz="7100" b="1" dirty="0" smtClean="0">
                <a:latin typeface="Avenir Black"/>
                <a:cs typeface="Avenir Black"/>
              </a:rPr>
              <a:t>Do our readers really want trash? </a:t>
            </a:r>
          </a:p>
          <a:p>
            <a:pPr marL="0" indent="0">
              <a:buNone/>
            </a:pPr>
            <a:r>
              <a:rPr lang="en-US" dirty="0" smtClean="0">
                <a:cs typeface="Avenir Black"/>
              </a:rPr>
              <a:t>Why? Why not?</a:t>
            </a:r>
          </a:p>
          <a:p>
            <a:pPr marL="0" indent="0">
              <a:buNone/>
            </a:pPr>
            <a:r>
              <a:rPr lang="en-US" dirty="0" smtClean="0">
                <a:cs typeface="Avenir Black"/>
              </a:rPr>
              <a:t>What can/should journalists do in the face of market imperatives? </a:t>
            </a:r>
          </a:p>
          <a:p>
            <a:pPr marL="0" indent="0">
              <a:buNone/>
            </a:pPr>
            <a:r>
              <a:rPr lang="en-US" dirty="0" smtClean="0">
                <a:cs typeface="Avenir Black"/>
              </a:rPr>
              <a:t>Cite me two (2) links to websites that support your argument</a:t>
            </a:r>
            <a:endParaRPr lang="en-US" dirty="0">
              <a:cs typeface="Avenir Black"/>
            </a:endParaRPr>
          </a:p>
        </p:txBody>
      </p:sp>
    </p:spTree>
    <p:extLst>
      <p:ext uri="{BB962C8B-B14F-4D97-AF65-F5344CB8AC3E}">
        <p14:creationId xmlns:p14="http://schemas.microsoft.com/office/powerpoint/2010/main" val="35747604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Part 2 – Driving traffic</a:t>
            </a:r>
            <a:endParaRPr lang="en-US" dirty="0"/>
          </a:p>
        </p:txBody>
      </p:sp>
      <p:sp>
        <p:nvSpPr>
          <p:cNvPr id="3" name="Content Placeholder 2"/>
          <p:cNvSpPr>
            <a:spLocks noGrp="1"/>
          </p:cNvSpPr>
          <p:nvPr>
            <p:ph idx="1"/>
          </p:nvPr>
        </p:nvSpPr>
        <p:spPr>
          <a:xfrm>
            <a:off x="457200" y="1600200"/>
            <a:ext cx="8229600" cy="4921694"/>
          </a:xfrm>
        </p:spPr>
        <p:txBody>
          <a:bodyPr>
            <a:normAutofit fontScale="70000" lnSpcReduction="20000"/>
          </a:bodyPr>
          <a:lstStyle/>
          <a:p>
            <a:pPr marL="514350" indent="-514350">
              <a:buFont typeface="+mj-lt"/>
              <a:buAutoNum type="arabicPeriod"/>
            </a:pPr>
            <a:r>
              <a:rPr lang="en-US" dirty="0" smtClean="0"/>
              <a:t>Upload your animated </a:t>
            </a:r>
            <a:r>
              <a:rPr lang="en-US" dirty="0" err="1" smtClean="0"/>
              <a:t>infographic</a:t>
            </a:r>
            <a:r>
              <a:rPr lang="en-US" dirty="0" smtClean="0"/>
              <a:t> to the </a:t>
            </a:r>
            <a:r>
              <a:rPr lang="en-US" dirty="0" err="1" smtClean="0"/>
              <a:t>DigitalJournos</a:t>
            </a:r>
            <a:r>
              <a:rPr lang="en-US" dirty="0" smtClean="0"/>
              <a:t> site. </a:t>
            </a:r>
          </a:p>
          <a:p>
            <a:pPr marL="0" indent="0">
              <a:buNone/>
            </a:pPr>
            <a:endParaRPr lang="en-US" dirty="0" smtClean="0"/>
          </a:p>
          <a:p>
            <a:pPr marL="0" indent="0">
              <a:buNone/>
            </a:pPr>
            <a:r>
              <a:rPr lang="en-US" dirty="0" smtClean="0"/>
              <a:t>2.	Put this code in the &lt;head&gt; section, </a:t>
            </a:r>
            <a:r>
              <a:rPr lang="en-US" dirty="0" err="1" smtClean="0"/>
              <a:t>ie</a:t>
            </a:r>
            <a:r>
              <a:rPr lang="en-US" dirty="0" smtClean="0"/>
              <a:t> </a:t>
            </a:r>
          </a:p>
          <a:p>
            <a:pPr marL="0" indent="0">
              <a:buNone/>
            </a:pPr>
            <a:r>
              <a:rPr lang="en-US" dirty="0"/>
              <a:t>&lt;head&gt; &lt;script&gt;</a:t>
            </a:r>
          </a:p>
          <a:p>
            <a:pPr marL="0" indent="0">
              <a:buNone/>
            </a:pPr>
            <a:r>
              <a:rPr lang="en-US" dirty="0"/>
              <a:t>  (function(</a:t>
            </a:r>
            <a:r>
              <a:rPr lang="en-US" dirty="0" err="1"/>
              <a:t>i,s,o,g,r,a,m</a:t>
            </a:r>
            <a:r>
              <a:rPr lang="en-US" dirty="0"/>
              <a:t>){</a:t>
            </a:r>
            <a:r>
              <a:rPr lang="en-US" dirty="0" err="1"/>
              <a:t>i</a:t>
            </a:r>
            <a:r>
              <a:rPr lang="en-US" dirty="0"/>
              <a:t>['</a:t>
            </a:r>
            <a:r>
              <a:rPr lang="en-US" dirty="0" err="1"/>
              <a:t>GoogleAnalyticsObject</a:t>
            </a:r>
            <a:r>
              <a:rPr lang="en-US" dirty="0"/>
              <a:t>']=</a:t>
            </a:r>
            <a:r>
              <a:rPr lang="en-US" dirty="0" err="1"/>
              <a:t>r;i</a:t>
            </a:r>
            <a:r>
              <a:rPr lang="en-US" dirty="0"/>
              <a:t>[r]=</a:t>
            </a:r>
            <a:r>
              <a:rPr lang="en-US" dirty="0" err="1"/>
              <a:t>i</a:t>
            </a:r>
            <a:r>
              <a:rPr lang="en-US" dirty="0"/>
              <a:t>[r]||function()</a:t>
            </a:r>
            <a:r>
              <a:rPr lang="en-US" dirty="0" smtClean="0"/>
              <a:t>{  </a:t>
            </a:r>
            <a:r>
              <a:rPr lang="en-US" dirty="0"/>
              <a:t>(</a:t>
            </a:r>
            <a:r>
              <a:rPr lang="en-US" dirty="0" err="1"/>
              <a:t>i</a:t>
            </a:r>
            <a:r>
              <a:rPr lang="en-US" dirty="0"/>
              <a:t>[r].q=</a:t>
            </a:r>
            <a:r>
              <a:rPr lang="en-US" dirty="0" err="1"/>
              <a:t>i</a:t>
            </a:r>
            <a:r>
              <a:rPr lang="en-US" dirty="0"/>
              <a:t>[r].q||[]).push(arguments)},</a:t>
            </a:r>
            <a:r>
              <a:rPr lang="en-US" dirty="0" err="1"/>
              <a:t>i</a:t>
            </a:r>
            <a:r>
              <a:rPr lang="en-US" dirty="0"/>
              <a:t>[r].l=1*new Date();a=</a:t>
            </a:r>
            <a:r>
              <a:rPr lang="en-US" dirty="0" err="1"/>
              <a:t>s.createElement</a:t>
            </a:r>
            <a:r>
              <a:rPr lang="en-US" dirty="0"/>
              <a:t>(o),</a:t>
            </a:r>
          </a:p>
          <a:p>
            <a:pPr marL="0" indent="0">
              <a:buNone/>
            </a:pPr>
            <a:r>
              <a:rPr lang="en-US" dirty="0" smtClean="0"/>
              <a:t>m</a:t>
            </a:r>
            <a:r>
              <a:rPr lang="en-US" dirty="0"/>
              <a:t>=</a:t>
            </a:r>
            <a:r>
              <a:rPr lang="en-US" dirty="0" err="1"/>
              <a:t>s.getElementsByTagName</a:t>
            </a:r>
            <a:r>
              <a:rPr lang="en-US" dirty="0"/>
              <a:t>(o)[0];</a:t>
            </a:r>
            <a:r>
              <a:rPr lang="en-US" dirty="0" err="1"/>
              <a:t>a.async</a:t>
            </a:r>
            <a:r>
              <a:rPr lang="en-US" dirty="0"/>
              <a:t>=1;a.src=</a:t>
            </a:r>
            <a:r>
              <a:rPr lang="en-US" dirty="0" err="1"/>
              <a:t>g;m.parentNode.insertBefore</a:t>
            </a:r>
            <a:r>
              <a:rPr lang="en-US" dirty="0"/>
              <a:t>(</a:t>
            </a:r>
            <a:r>
              <a:rPr lang="en-US" dirty="0" err="1"/>
              <a:t>a,m</a:t>
            </a:r>
            <a:r>
              <a:rPr lang="en-US" dirty="0"/>
              <a:t>)</a:t>
            </a:r>
          </a:p>
          <a:p>
            <a:pPr marL="0" indent="0">
              <a:buNone/>
            </a:pPr>
            <a:r>
              <a:rPr lang="en-US" dirty="0"/>
              <a:t>  })(</a:t>
            </a:r>
            <a:r>
              <a:rPr lang="en-US" dirty="0" err="1"/>
              <a:t>window,document,'script</a:t>
            </a:r>
            <a:r>
              <a:rPr lang="en-US" dirty="0"/>
              <a:t>','//</a:t>
            </a:r>
            <a:r>
              <a:rPr lang="en-US" dirty="0" err="1"/>
              <a:t>www.google-analytics.com</a:t>
            </a:r>
            <a:r>
              <a:rPr lang="en-US" dirty="0"/>
              <a:t>/analytics.</a:t>
            </a:r>
            <a:r>
              <a:rPr lang="en-US" dirty="0" err="1"/>
              <a:t>js</a:t>
            </a:r>
            <a:r>
              <a:rPr lang="en-US" dirty="0"/>
              <a:t>','</a:t>
            </a:r>
            <a:r>
              <a:rPr lang="en-US" dirty="0" err="1"/>
              <a:t>ga</a:t>
            </a:r>
            <a:r>
              <a:rPr lang="en-US" dirty="0"/>
              <a:t>');</a:t>
            </a:r>
          </a:p>
          <a:p>
            <a:pPr marL="0" indent="0">
              <a:buNone/>
            </a:pPr>
            <a:r>
              <a:rPr lang="en-US" dirty="0" smtClean="0"/>
              <a:t> </a:t>
            </a:r>
            <a:r>
              <a:rPr lang="en-US" dirty="0" err="1"/>
              <a:t>ga</a:t>
            </a:r>
            <a:r>
              <a:rPr lang="en-US" dirty="0"/>
              <a:t>('create', 'UA-6265550-2', '</a:t>
            </a:r>
            <a:r>
              <a:rPr lang="en-US" dirty="0" err="1"/>
              <a:t>digitaljournos.com</a:t>
            </a:r>
            <a:r>
              <a:rPr lang="en-US" dirty="0"/>
              <a:t>');</a:t>
            </a:r>
          </a:p>
          <a:p>
            <a:pPr marL="0" indent="0">
              <a:buNone/>
            </a:pPr>
            <a:r>
              <a:rPr lang="en-US" dirty="0"/>
              <a:t>  </a:t>
            </a:r>
            <a:r>
              <a:rPr lang="en-US" dirty="0" err="1"/>
              <a:t>ga</a:t>
            </a:r>
            <a:r>
              <a:rPr lang="en-US" dirty="0"/>
              <a:t>('send', '</a:t>
            </a:r>
            <a:r>
              <a:rPr lang="en-US" dirty="0" err="1"/>
              <a:t>pageview</a:t>
            </a:r>
            <a:r>
              <a:rPr lang="en-US" dirty="0"/>
              <a:t>');</a:t>
            </a:r>
          </a:p>
          <a:p>
            <a:endParaRPr lang="en-US" dirty="0"/>
          </a:p>
          <a:p>
            <a:pPr marL="0" indent="0">
              <a:buNone/>
            </a:pPr>
            <a:r>
              <a:rPr lang="en-US" dirty="0"/>
              <a:t>&lt;/script</a:t>
            </a:r>
            <a:r>
              <a:rPr lang="en-US" dirty="0" smtClean="0"/>
              <a:t>&gt; &lt;/head&gt;</a:t>
            </a:r>
            <a:endParaRPr lang="en-US" dirty="0"/>
          </a:p>
        </p:txBody>
      </p:sp>
    </p:spTree>
    <p:extLst>
      <p:ext uri="{BB962C8B-B14F-4D97-AF65-F5344CB8AC3E}">
        <p14:creationId xmlns:p14="http://schemas.microsoft.com/office/powerpoint/2010/main" val="3831535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 – Driving Traffic</a:t>
            </a:r>
            <a:endParaRPr lang="en-US" dirty="0"/>
          </a:p>
        </p:txBody>
      </p:sp>
      <p:sp>
        <p:nvSpPr>
          <p:cNvPr id="3" name="Content Placeholder 2"/>
          <p:cNvSpPr>
            <a:spLocks noGrp="1"/>
          </p:cNvSpPr>
          <p:nvPr>
            <p:ph idx="1"/>
          </p:nvPr>
        </p:nvSpPr>
        <p:spPr>
          <a:xfrm>
            <a:off x="457200" y="1600200"/>
            <a:ext cx="8229600" cy="5081881"/>
          </a:xfrm>
        </p:spPr>
        <p:txBody>
          <a:bodyPr/>
          <a:lstStyle/>
          <a:p>
            <a:pPr marL="0" indent="0">
              <a:buNone/>
            </a:pPr>
            <a:r>
              <a:rPr lang="en-US" dirty="0" smtClean="0"/>
              <a:t>3.	Register for a </a:t>
            </a:r>
            <a:r>
              <a:rPr lang="en-US" dirty="0" err="1" smtClean="0"/>
              <a:t>bit.ly</a:t>
            </a:r>
            <a:r>
              <a:rPr lang="en-US" dirty="0" smtClean="0"/>
              <a:t> account</a:t>
            </a:r>
          </a:p>
          <a:p>
            <a:pPr marL="0" indent="0">
              <a:buNone/>
            </a:pPr>
            <a:r>
              <a:rPr lang="en-US" dirty="0" smtClean="0"/>
              <a:t>4.	Start driving traffic to your </a:t>
            </a:r>
            <a:r>
              <a:rPr lang="en-US" dirty="0" err="1" smtClean="0"/>
              <a:t>infographic</a:t>
            </a:r>
            <a:r>
              <a:rPr lang="en-US" dirty="0" smtClean="0"/>
              <a:t>. </a:t>
            </a:r>
          </a:p>
          <a:p>
            <a:pPr marL="0" indent="0">
              <a:buNone/>
            </a:pPr>
            <a:r>
              <a:rPr lang="en-US" dirty="0" smtClean="0"/>
              <a:t>Use: Facebook, Twitter, </a:t>
            </a:r>
            <a:r>
              <a:rPr lang="en-US" dirty="0" err="1" smtClean="0"/>
              <a:t>Instagram</a:t>
            </a:r>
            <a:r>
              <a:rPr lang="en-US" dirty="0" smtClean="0"/>
              <a:t>, </a:t>
            </a:r>
            <a:r>
              <a:rPr lang="en-US" dirty="0" err="1" smtClean="0"/>
              <a:t>Pinterest</a:t>
            </a:r>
            <a:r>
              <a:rPr lang="en-US" dirty="0" smtClean="0"/>
              <a:t>, </a:t>
            </a:r>
            <a:r>
              <a:rPr lang="en-US" dirty="0" err="1" smtClean="0"/>
              <a:t>Tumblr</a:t>
            </a:r>
            <a:r>
              <a:rPr lang="en-US" dirty="0" smtClean="0"/>
              <a:t>, </a:t>
            </a:r>
            <a:r>
              <a:rPr lang="en-US" dirty="0" err="1" smtClean="0"/>
              <a:t>Storify</a:t>
            </a:r>
            <a:r>
              <a:rPr lang="en-US" dirty="0" smtClean="0"/>
              <a:t>, blog posts, on-air promos … whatever. </a:t>
            </a:r>
          </a:p>
          <a:p>
            <a:pPr marL="0" indent="0">
              <a:buNone/>
            </a:pPr>
            <a:r>
              <a:rPr lang="en-US" dirty="0" smtClean="0"/>
              <a:t>See how well you can play this game. Learn what works. </a:t>
            </a:r>
          </a:p>
        </p:txBody>
      </p:sp>
    </p:spTree>
    <p:extLst>
      <p:ext uri="{BB962C8B-B14F-4D97-AF65-F5344CB8AC3E}">
        <p14:creationId xmlns:p14="http://schemas.microsoft.com/office/powerpoint/2010/main" val="362297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6142"/>
            <a:ext cx="8229600" cy="5760022"/>
          </a:xfrm>
        </p:spPr>
        <p:txBody>
          <a:bodyPr/>
          <a:lstStyle/>
          <a:p>
            <a:pPr marL="0" indent="0">
              <a:buNone/>
            </a:pPr>
            <a:r>
              <a:rPr lang="en-US" sz="6000" dirty="0"/>
              <a:t>You will be graded based on your traffic. </a:t>
            </a:r>
            <a:endParaRPr lang="en-US" sz="6000" dirty="0" smtClean="0"/>
          </a:p>
          <a:p>
            <a:pPr marL="0" indent="0">
              <a:buNone/>
            </a:pPr>
            <a:endParaRPr lang="en-US" sz="6000" dirty="0"/>
          </a:p>
          <a:p>
            <a:pPr marL="0" indent="0">
              <a:buNone/>
            </a:pPr>
            <a:r>
              <a:rPr lang="en-US" sz="6000" b="1" dirty="0"/>
              <a:t>You will need this skill in the real world.  </a:t>
            </a:r>
          </a:p>
          <a:p>
            <a:pPr marL="0" indent="0">
              <a:buNone/>
            </a:pPr>
            <a:endParaRPr lang="en-US" dirty="0"/>
          </a:p>
        </p:txBody>
      </p:sp>
    </p:spTree>
    <p:extLst>
      <p:ext uri="{BB962C8B-B14F-4D97-AF65-F5344CB8AC3E}">
        <p14:creationId xmlns:p14="http://schemas.microsoft.com/office/powerpoint/2010/main" val="181363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Morning News Meeting: Now</a:t>
            </a:r>
            <a:endParaRPr lang="en-US" dirty="0"/>
          </a:p>
        </p:txBody>
      </p:sp>
      <p:pic>
        <p:nvPicPr>
          <p:cNvPr id="4" name="Content Placeholder 3"/>
          <p:cNvPicPr>
            <a:picLocks noGrp="1" noChangeAspect="1"/>
          </p:cNvPicPr>
          <p:nvPr>
            <p:ph idx="1"/>
          </p:nvPr>
        </p:nvPicPr>
        <p:blipFill>
          <a:blip r:embed="rId2"/>
          <a:srcRect l="2072" r="2072"/>
          <a:stretch>
            <a:fillRect/>
          </a:stretch>
        </p:blipFill>
        <p:spPr/>
      </p:pic>
    </p:spTree>
    <p:extLst>
      <p:ext uri="{BB962C8B-B14F-4D97-AF65-F5344CB8AC3E}">
        <p14:creationId xmlns:p14="http://schemas.microsoft.com/office/powerpoint/2010/main" val="29489827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7500" y="0"/>
            <a:ext cx="5966377" cy="6858000"/>
          </a:xfrm>
          <a:prstGeom prst="rect">
            <a:avLst/>
          </a:prstGeom>
        </p:spPr>
      </p:pic>
    </p:spTree>
    <p:extLst>
      <p:ext uri="{BB962C8B-B14F-4D97-AF65-F5344CB8AC3E}">
        <p14:creationId xmlns:p14="http://schemas.microsoft.com/office/powerpoint/2010/main" val="33165334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3258"/>
            <a:ext cx="8229600" cy="5782905"/>
          </a:xfrm>
        </p:spPr>
        <p:txBody>
          <a:bodyPr>
            <a:normAutofit/>
          </a:bodyPr>
          <a:lstStyle/>
          <a:p>
            <a:pPr marL="0" indent="0">
              <a:buNone/>
            </a:pPr>
            <a:r>
              <a:rPr lang="en-US" dirty="0"/>
              <a:t>Attention in the virtual world is like money in the real world; the very presence of it attracts more of the same, producing what might seem like gross iniquities. </a:t>
            </a:r>
            <a:endParaRPr lang="en-US" dirty="0" smtClean="0"/>
          </a:p>
          <a:p>
            <a:pPr marL="0" indent="0">
              <a:buNone/>
            </a:pPr>
            <a:endParaRPr lang="en-US" dirty="0" smtClean="0"/>
          </a:p>
          <a:p>
            <a:pPr marL="0" indent="0">
              <a:buNone/>
            </a:pPr>
            <a:r>
              <a:rPr lang="en-US" dirty="0" smtClean="0"/>
              <a:t>A </a:t>
            </a:r>
            <a:r>
              <a:rPr lang="en-US" dirty="0"/>
              <a:t>cat falling off a sofa is less important than riots in Venezuela, yet we can now see how our attention goes to one not the other. Measuring how and what we read online has become an obsession for all publishers.</a:t>
            </a:r>
          </a:p>
          <a:p>
            <a:endParaRPr lang="en-US" dirty="0"/>
          </a:p>
          <a:p>
            <a:endParaRPr lang="en-US" dirty="0"/>
          </a:p>
        </p:txBody>
      </p:sp>
    </p:spTree>
    <p:extLst>
      <p:ext uri="{BB962C8B-B14F-4D97-AF65-F5344CB8AC3E}">
        <p14:creationId xmlns:p14="http://schemas.microsoft.com/office/powerpoint/2010/main" val="26468423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7584"/>
            <a:ext cx="8229600" cy="5748580"/>
          </a:xfrm>
        </p:spPr>
        <p:txBody>
          <a:bodyPr>
            <a:normAutofit/>
          </a:bodyPr>
          <a:lstStyle/>
          <a:p>
            <a:pPr marL="0" indent="0">
              <a:buNone/>
            </a:pPr>
            <a:r>
              <a:rPr lang="en-US" dirty="0" smtClean="0"/>
              <a:t>The </a:t>
            </a:r>
            <a:r>
              <a:rPr lang="en-US" dirty="0"/>
              <a:t>abundance of possible metrics now available to publishers is not necessarily helping either. </a:t>
            </a:r>
            <a:endParaRPr lang="en-US" dirty="0" smtClean="0"/>
          </a:p>
          <a:p>
            <a:pPr marL="0" indent="0">
              <a:buNone/>
            </a:pPr>
            <a:r>
              <a:rPr lang="en-US" dirty="0" smtClean="0"/>
              <a:t>Using </a:t>
            </a:r>
            <a:r>
              <a:rPr lang="en-US" dirty="0"/>
              <a:t>NSA-style techniques (although naturally much more benignly), </a:t>
            </a:r>
            <a:r>
              <a:rPr lang="en-US" dirty="0">
                <a:hlinkClick r:id="rId2" tooltip="More from the Guardian on The Guardian"/>
              </a:rPr>
              <a:t>the Guardian</a:t>
            </a:r>
            <a:r>
              <a:rPr lang="en-US" dirty="0"/>
              <a:t> or any other publisher can track every movement you make on an online piece, where you come from, where you go to, whether you are actively reading or whether you have tuned out.</a:t>
            </a:r>
          </a:p>
          <a:p>
            <a:endParaRPr lang="en-US" dirty="0"/>
          </a:p>
        </p:txBody>
      </p:sp>
    </p:spTree>
    <p:extLst>
      <p:ext uri="{BB962C8B-B14F-4D97-AF65-F5344CB8AC3E}">
        <p14:creationId xmlns:p14="http://schemas.microsoft.com/office/powerpoint/2010/main" val="10171284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7770"/>
            <a:ext cx="8229600" cy="5588393"/>
          </a:xfrm>
        </p:spPr>
        <p:txBody>
          <a:bodyPr/>
          <a:lstStyle/>
          <a:p>
            <a:pPr marL="0" indent="0">
              <a:buNone/>
            </a:pPr>
            <a:r>
              <a:rPr lang="en-US" dirty="0" smtClean="0"/>
              <a:t>These metrics form themselves into the basis of </a:t>
            </a:r>
            <a:r>
              <a:rPr lang="en-US" dirty="0" smtClean="0">
                <a:hlinkClick r:id="rId2" tooltip="More from the Guardian on Advertising"/>
              </a:rPr>
              <a:t>advertising</a:t>
            </a:r>
            <a:r>
              <a:rPr lang="en-US" dirty="0" smtClean="0"/>
              <a:t> sales and increasingly inform editorial decisions too. </a:t>
            </a:r>
            <a:endParaRPr lang="en-US" dirty="0" smtClean="0"/>
          </a:p>
          <a:p>
            <a:pPr marL="0" indent="0">
              <a:buNone/>
            </a:pPr>
            <a:endParaRPr lang="en-US" dirty="0" smtClean="0"/>
          </a:p>
          <a:p>
            <a:pPr marL="0" indent="0">
              <a:buNone/>
            </a:pPr>
            <a:r>
              <a:rPr lang="en-US" dirty="0" smtClean="0"/>
              <a:t>Morning </a:t>
            </a:r>
            <a:r>
              <a:rPr lang="en-US" dirty="0" smtClean="0"/>
              <a:t>news conference is more likely to be an in-depth look at analytics than a discussion of "what's on today" at the most sophisticated news companies.</a:t>
            </a:r>
          </a:p>
          <a:p>
            <a:endParaRPr lang="en-US" dirty="0"/>
          </a:p>
        </p:txBody>
      </p:sp>
    </p:spTree>
    <p:extLst>
      <p:ext uri="{BB962C8B-B14F-4D97-AF65-F5344CB8AC3E}">
        <p14:creationId xmlns:p14="http://schemas.microsoft.com/office/powerpoint/2010/main" val="25215071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37" y="2471487"/>
            <a:ext cx="8614866" cy="1143000"/>
          </a:xfrm>
        </p:spPr>
        <p:txBody>
          <a:bodyPr>
            <a:noAutofit/>
          </a:bodyPr>
          <a:lstStyle/>
          <a:p>
            <a:r>
              <a:rPr lang="en-US" sz="7200" dirty="0" smtClean="0">
                <a:latin typeface="Avenir Black"/>
                <a:cs typeface="Avenir Black"/>
              </a:rPr>
              <a:t>Another example… </a:t>
            </a:r>
            <a:endParaRPr lang="en-US" sz="7200" dirty="0">
              <a:latin typeface="Avenir Black"/>
              <a:cs typeface="Avenir Black"/>
            </a:endParaRPr>
          </a:p>
        </p:txBody>
      </p:sp>
    </p:spTree>
    <p:extLst>
      <p:ext uri="{BB962C8B-B14F-4D97-AF65-F5344CB8AC3E}">
        <p14:creationId xmlns:p14="http://schemas.microsoft.com/office/powerpoint/2010/main" val="239720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4246"/>
          </a:xfrm>
          <a:prstGeom prst="rect">
            <a:avLst/>
          </a:prstGeom>
        </p:spPr>
      </p:pic>
    </p:spTree>
    <p:extLst>
      <p:ext uri="{BB962C8B-B14F-4D97-AF65-F5344CB8AC3E}">
        <p14:creationId xmlns:p14="http://schemas.microsoft.com/office/powerpoint/2010/main" val="2297378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6999</TotalTime>
  <Words>693</Words>
  <Application>Microsoft Macintosh PowerPoint</Application>
  <PresentationFormat>On-screen Show (4:3)</PresentationFormat>
  <Paragraphs>61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Inside the Numbers aka  “Hamster Wheel Journalism”</vt:lpstr>
      <vt:lpstr>The Morning News Meeting: Past</vt:lpstr>
      <vt:lpstr>The Morning News Meeting: Now</vt:lpstr>
      <vt:lpstr>PowerPoint Presentation</vt:lpstr>
      <vt:lpstr>PowerPoint Presentation</vt:lpstr>
      <vt:lpstr>PowerPoint Presentation</vt:lpstr>
      <vt:lpstr>PowerPoint Presentation</vt:lpstr>
      <vt:lpstr>Another example… </vt:lpstr>
      <vt:lpstr>PowerPoint Presentation</vt:lpstr>
      <vt:lpstr>PowerPoint Presentation</vt:lpstr>
      <vt:lpstr>PowerPoint Presentation</vt:lpstr>
      <vt:lpstr>PowerPoint Presentation</vt:lpstr>
      <vt:lpstr>PowerPoint Presentation</vt:lpstr>
      <vt:lpstr>The New York Times weighs in</vt:lpstr>
      <vt:lpstr>PowerPoint Presentation</vt:lpstr>
      <vt:lpstr>What could go wrong?</vt:lpstr>
      <vt:lpstr>Years ago, I did a case study…</vt:lpstr>
      <vt:lpstr>PowerPoint Presentation</vt:lpstr>
      <vt:lpstr>Let’s take a closer look, shall we?</vt:lpstr>
      <vt:lpstr>Assignments – Part 1</vt:lpstr>
      <vt:lpstr>Assignment: Part 2 – Driving traffic</vt:lpstr>
      <vt:lpstr>Assignment 2 – Driving Traffic</vt:lpstr>
      <vt:lpstr>PowerPoint Presentation</vt:lpstr>
    </vt:vector>
  </TitlesOfParts>
  <Company>DigitalFamily.com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Numbers</dc:title>
  <dc:creator>David LaFontaine</dc:creator>
  <cp:lastModifiedBy>David LaFontaine</cp:lastModifiedBy>
  <cp:revision>14</cp:revision>
  <dcterms:created xsi:type="dcterms:W3CDTF">2014-03-18T17:57:17Z</dcterms:created>
  <dcterms:modified xsi:type="dcterms:W3CDTF">2014-03-27T17:59:37Z</dcterms:modified>
</cp:coreProperties>
</file>